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323" r:id="rId4"/>
    <p:sldId id="259" r:id="rId5"/>
    <p:sldId id="260" r:id="rId6"/>
    <p:sldId id="293" r:id="rId7"/>
    <p:sldId id="298" r:id="rId8"/>
    <p:sldId id="296" r:id="rId9"/>
    <p:sldId id="324" r:id="rId10"/>
    <p:sldId id="318" r:id="rId11"/>
    <p:sldId id="268" r:id="rId12"/>
    <p:sldId id="302" r:id="rId13"/>
    <p:sldId id="303" r:id="rId14"/>
    <p:sldId id="304" r:id="rId15"/>
    <p:sldId id="269" r:id="rId16"/>
    <p:sldId id="270" r:id="rId17"/>
    <p:sldId id="274" r:id="rId18"/>
    <p:sldId id="292" r:id="rId19"/>
    <p:sldId id="299" r:id="rId20"/>
    <p:sldId id="325" r:id="rId21"/>
    <p:sldId id="291" r:id="rId22"/>
    <p:sldId id="289" r:id="rId23"/>
    <p:sldId id="305" r:id="rId24"/>
    <p:sldId id="317" r:id="rId25"/>
    <p:sldId id="287" r:id="rId26"/>
    <p:sldId id="322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10A77-EE75-4415-866C-5304D5645279}" type="datetimeFigureOut">
              <a:rPr lang="zh-TW" altLang="en-US" smtClean="0"/>
              <a:pPr/>
              <a:t>2015/3/23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DAEA1-6C4F-46B0-A6C1-DD0768C93D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8576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F1CB-C46B-41F4-96C6-04978C98F767}" type="datetime1">
              <a:rPr lang="zh-TW" altLang="en-US" smtClean="0"/>
              <a:pPr/>
              <a:t>2015/3/23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CE5B-6359-424A-9FAE-D7646F47A1C1}" type="datetime1">
              <a:rPr lang="zh-TW" altLang="en-US" smtClean="0"/>
              <a:pPr/>
              <a:t>2015/3/23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3510-0840-4251-BA58-CE201D409F2C}" type="datetime1">
              <a:rPr lang="zh-TW" altLang="en-US" smtClean="0"/>
              <a:pPr/>
              <a:t>2015/3/23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20AC-AE7B-45A9-B49E-F631AD9E5EC6}" type="datetime1">
              <a:rPr lang="zh-TW" altLang="en-US" smtClean="0"/>
              <a:pPr/>
              <a:t>2015/3/23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DB63-E06C-4B09-AB07-C490B079A05F}" type="datetime1">
              <a:rPr lang="zh-TW" altLang="en-US" smtClean="0"/>
              <a:pPr/>
              <a:t>2015/3/23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68BD-55E3-4F99-A0A0-C6B72ACF3A68}" type="datetime1">
              <a:rPr lang="zh-TW" altLang="en-US" smtClean="0"/>
              <a:pPr/>
              <a:t>2015/3/23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858C-7D81-4B00-A090-7F3EA333D19F}" type="datetime1">
              <a:rPr lang="zh-TW" altLang="en-US" smtClean="0"/>
              <a:pPr/>
              <a:t>2015/3/23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A1F5-3F1B-41C2-A829-3626A1600AFD}" type="datetime1">
              <a:rPr lang="zh-TW" altLang="en-US" smtClean="0"/>
              <a:pPr/>
              <a:t>2015/3/23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DDAD-A261-40E5-B1D7-A7A27CD0CBB7}" type="datetime1">
              <a:rPr lang="zh-TW" altLang="en-US" smtClean="0"/>
              <a:pPr/>
              <a:t>2015/3/23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0097-CB83-4E9A-8F28-FA55D8F779B1}" type="datetime1">
              <a:rPr lang="zh-TW" altLang="en-US" smtClean="0"/>
              <a:pPr/>
              <a:t>2015/3/23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D09E-866D-41E5-9FC6-9801052455AB}" type="datetime1">
              <a:rPr lang="zh-TW" altLang="en-US" smtClean="0"/>
              <a:pPr/>
              <a:t>2015/3/23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E1AAE-2C34-43CD-8C7D-6A4EDD1F276A}" type="datetime1">
              <a:rPr lang="zh-TW" altLang="en-US" smtClean="0"/>
              <a:pPr/>
              <a:t>2015/3/23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944216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新世代微創醫療器材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營運計畫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3608" y="3284984"/>
            <a:ext cx="7192888" cy="2353816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陳治豪 </a:t>
            </a:r>
            <a:r>
              <a:rPr lang="en-US" altLang="zh-TW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MD, </a:t>
            </a:r>
            <a:r>
              <a:rPr lang="en-US" altLang="zh-TW" b="1" dirty="0" err="1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phD</a:t>
            </a:r>
            <a:endParaRPr lang="en-US" altLang="zh-TW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馬偕紀念</a:t>
            </a:r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醫院 胸腔外科 資深主治醫師</a:t>
            </a:r>
            <a:endParaRPr lang="en-US" altLang="zh-TW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馬偕</a:t>
            </a:r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醫學院 </a:t>
            </a: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醫學</a:t>
            </a:r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 助理教授</a:t>
            </a:r>
            <a:endPara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5188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關於微創手術與器材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An overview of </a:t>
            </a:r>
            <a:r>
              <a:rPr lang="en-US" altLang="zh-TW" dirty="0" smtClean="0">
                <a:solidFill>
                  <a:srgbClr val="FF0000"/>
                </a:solidFill>
              </a:rPr>
              <a:t>MIS</a:t>
            </a:r>
            <a:r>
              <a:rPr lang="en-US" altLang="zh-TW" dirty="0" smtClean="0"/>
              <a:t> !</a:t>
            </a:r>
          </a:p>
          <a:p>
            <a:endParaRPr lang="en-US" altLang="zh-TW" dirty="0"/>
          </a:p>
          <a:p>
            <a:pPr lvl="1"/>
            <a:r>
              <a:rPr lang="en-US" altLang="zh-TW" b="1" dirty="0" smtClean="0">
                <a:solidFill>
                  <a:srgbClr val="FF0000"/>
                </a:solidFill>
              </a:rPr>
              <a:t>M</a:t>
            </a:r>
            <a:r>
              <a:rPr lang="en-US" altLang="zh-TW" dirty="0" smtClean="0"/>
              <a:t>inimally </a:t>
            </a:r>
            <a:r>
              <a:rPr lang="en-US" altLang="zh-TW" b="1" dirty="0">
                <a:solidFill>
                  <a:srgbClr val="FF0000"/>
                </a:solidFill>
              </a:rPr>
              <a:t>I</a:t>
            </a:r>
            <a:r>
              <a:rPr lang="en-US" altLang="zh-TW" dirty="0" smtClean="0"/>
              <a:t>nvasive </a:t>
            </a:r>
            <a:r>
              <a:rPr lang="en-US" altLang="zh-TW" b="1" dirty="0">
                <a:solidFill>
                  <a:srgbClr val="FF0000"/>
                </a:solidFill>
              </a:rPr>
              <a:t>S</a:t>
            </a:r>
            <a:r>
              <a:rPr lang="en-US" altLang="zh-TW" dirty="0" smtClean="0"/>
              <a:t>urgery (MIS ) </a:t>
            </a:r>
            <a:r>
              <a:rPr lang="zh-TW" altLang="en-US" dirty="0" smtClean="0"/>
              <a:t>微創手術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Or termed as “MIP”, meaning </a:t>
            </a:r>
            <a:r>
              <a:rPr lang="en-US" altLang="zh-TW" dirty="0" err="1" smtClean="0"/>
              <a:t>miniamlly</a:t>
            </a:r>
            <a:r>
              <a:rPr lang="en-US" altLang="zh-TW" dirty="0" smtClean="0"/>
              <a:t> invasive procedure</a:t>
            </a:r>
          </a:p>
          <a:p>
            <a:pPr lvl="1"/>
            <a:endParaRPr lang="en-US" altLang="zh-TW" dirty="0"/>
          </a:p>
          <a:p>
            <a:r>
              <a:rPr lang="en-US" altLang="zh-TW" dirty="0" smtClean="0"/>
              <a:t>Let’s see the status of MIS in the US at the present time.</a:t>
            </a:r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158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Minimally Invasive Surgery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484784"/>
            <a:ext cx="7920880" cy="5229220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6173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Product Description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483276" cy="4929411"/>
          </a:xfrm>
        </p:spPr>
        <p:txBody>
          <a:bodyPr/>
          <a:lstStyle/>
          <a:p>
            <a:r>
              <a:rPr lang="en-US" altLang="zh-TW" dirty="0" smtClean="0"/>
              <a:t>Surgical instrument</a:t>
            </a:r>
          </a:p>
          <a:p>
            <a:pPr lvl="1"/>
            <a:r>
              <a:rPr lang="en-US" altLang="zh-TW" sz="2400" dirty="0" smtClean="0"/>
              <a:t>Conventional type, rigid and straight form</a:t>
            </a:r>
          </a:p>
          <a:p>
            <a:pPr lvl="1"/>
            <a:r>
              <a:rPr lang="en-US" altLang="zh-TW" sz="2400" dirty="0" smtClean="0"/>
              <a:t>No problem in conventional </a:t>
            </a:r>
            <a:r>
              <a:rPr lang="en-US" altLang="zh-TW" sz="2400" dirty="0" err="1" smtClean="0"/>
              <a:t>multiportal</a:t>
            </a:r>
            <a:r>
              <a:rPr lang="en-US" altLang="zh-TW" sz="2400" dirty="0" smtClean="0"/>
              <a:t> endoscopic surgery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marL="457200" lvl="1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58" y="2636912"/>
            <a:ext cx="5231922" cy="397626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2636912"/>
            <a:ext cx="3648396" cy="243226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4806883"/>
            <a:ext cx="3851920" cy="1890585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1327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Product </a:t>
            </a:r>
            <a:r>
              <a:rPr lang="en-US" altLang="zh-TW" dirty="0" smtClean="0"/>
              <a:t>Description</a:t>
            </a:r>
            <a:br>
              <a:rPr lang="en-US" altLang="zh-TW" dirty="0" smtClean="0"/>
            </a:br>
            <a:r>
              <a:rPr lang="en-US" altLang="zh-TW" sz="3100" dirty="0" err="1" smtClean="0"/>
              <a:t>Multiportal</a:t>
            </a:r>
            <a:r>
              <a:rPr lang="en-US" altLang="zh-TW" sz="3100" dirty="0" smtClean="0"/>
              <a:t> surgery is easier as shown below.</a:t>
            </a:r>
            <a:br>
              <a:rPr lang="en-US" altLang="zh-TW" sz="3100" dirty="0" smtClean="0"/>
            </a:br>
            <a:r>
              <a:rPr lang="en-US" altLang="zh-TW" sz="3100" dirty="0" smtClean="0"/>
              <a:t>Instruments of Long, straight and rigid form are fine.</a:t>
            </a:r>
            <a:endParaRPr lang="zh-TW" altLang="en-US" sz="31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17268"/>
            <a:ext cx="4943803" cy="3805883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2708920"/>
            <a:ext cx="5076056" cy="36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558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2569" y="260648"/>
            <a:ext cx="8554845" cy="1656184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Product </a:t>
            </a:r>
            <a:r>
              <a:rPr lang="en-US" altLang="zh-TW" dirty="0" smtClean="0"/>
              <a:t>Description</a:t>
            </a:r>
            <a:br>
              <a:rPr lang="en-US" altLang="zh-TW" dirty="0" smtClean="0"/>
            </a:br>
            <a:r>
              <a:rPr lang="en-US" altLang="zh-TW" sz="2200" dirty="0" smtClean="0"/>
              <a:t>When confined within an </a:t>
            </a:r>
            <a:r>
              <a:rPr lang="en-US" altLang="zh-TW" sz="2200" dirty="0" err="1" smtClean="0"/>
              <a:t>uniportal</a:t>
            </a:r>
            <a:r>
              <a:rPr lang="en-US" altLang="zh-TW" sz="2200" dirty="0" smtClean="0"/>
              <a:t> approach, conventional instrument is a problem for manipulation. Different tools is required to perform such procedure.</a:t>
            </a:r>
            <a:br>
              <a:rPr lang="en-US" altLang="zh-TW" sz="2200" dirty="0" smtClean="0"/>
            </a:br>
            <a:r>
              <a:rPr lang="en-US" altLang="zh-TW" sz="2200" dirty="0" smtClean="0"/>
              <a:t>Therefore, we…….</a:t>
            </a:r>
            <a:endParaRPr lang="zh-TW" altLang="en-US" sz="22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916832"/>
            <a:ext cx="4493568" cy="337383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359708"/>
            <a:ext cx="4512053" cy="3405323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9972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Percentage of MIS in certain procedure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5385" y="1600200"/>
            <a:ext cx="6893229" cy="4525963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0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benefits of MIP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667" y="1600200"/>
            <a:ext cx="7990665" cy="4525963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6935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SIES : </a:t>
            </a:r>
            <a:r>
              <a:rPr lang="zh-TW" altLang="en-US" dirty="0" smtClean="0"/>
              <a:t>未來趨勢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473154"/>
            <a:ext cx="7272808" cy="5240948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4237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en-US" altLang="zh-TW" sz="3200" b="1" i="1" dirty="0" smtClean="0">
                <a:solidFill>
                  <a:srgbClr val="002060"/>
                </a:solidFill>
              </a:rPr>
              <a:t>The Market of MIP is under-estimated and is till growing!</a:t>
            </a:r>
            <a:endParaRPr lang="zh-TW" altLang="en-US" sz="3200" b="1" i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464496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The % of MIP and amount of MIP will increase quickly.</a:t>
            </a:r>
          </a:p>
          <a:p>
            <a:endParaRPr lang="en-US" altLang="zh-TW" dirty="0"/>
          </a:p>
          <a:p>
            <a:r>
              <a:rPr lang="en-US" altLang="zh-TW" dirty="0" smtClean="0"/>
              <a:t>Among all MIP, SIES and NOTES will play major roles.</a:t>
            </a:r>
          </a:p>
          <a:p>
            <a:endParaRPr lang="en-US" altLang="zh-TW" dirty="0"/>
          </a:p>
          <a:p>
            <a:r>
              <a:rPr lang="en-US" altLang="zh-TW" dirty="0" smtClean="0">
                <a:solidFill>
                  <a:srgbClr val="FF0000"/>
                </a:solidFill>
              </a:rPr>
              <a:t>All tools in MIP is our focus.</a:t>
            </a:r>
          </a:p>
          <a:p>
            <a:pPr lvl="1"/>
            <a:r>
              <a:rPr lang="en-US" altLang="zh-TW" dirty="0" smtClean="0"/>
              <a:t>Endoscope ( ENFE product )</a:t>
            </a:r>
          </a:p>
          <a:p>
            <a:pPr lvl="1"/>
            <a:r>
              <a:rPr lang="en-US" altLang="zh-TW" dirty="0" smtClean="0"/>
              <a:t>Instruments</a:t>
            </a:r>
          </a:p>
          <a:p>
            <a:pPr lvl="1"/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660723" y="4437112"/>
            <a:ext cx="777686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All Innovative tools in Minimally Invasive Procedure is our focus !</a:t>
            </a:r>
            <a:endParaRPr lang="zh-TW" alt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314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Development index in Surgical Instrument: 15.8%</a:t>
            </a:r>
            <a:br>
              <a:rPr lang="en-US" altLang="zh-TW" sz="2800" dirty="0" smtClean="0"/>
            </a:br>
            <a:r>
              <a:rPr lang="en-US" altLang="zh-TW" sz="2800" dirty="0" smtClean="0"/>
              <a:t>much better in medication (less than 1%)</a:t>
            </a:r>
            <a:endParaRPr lang="zh-TW" altLang="en-US" sz="2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700808"/>
            <a:ext cx="8052088" cy="4641379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9122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報告內容摘要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市場規模</a:t>
            </a:r>
            <a:endParaRPr lang="en-US" altLang="zh-TW" dirty="0" smtClean="0"/>
          </a:p>
          <a:p>
            <a:r>
              <a:rPr lang="zh-TW" altLang="en-US" dirty="0" smtClean="0"/>
              <a:t>相關趨勢解析</a:t>
            </a:r>
            <a:endParaRPr lang="en-US" altLang="zh-TW" dirty="0" smtClean="0"/>
          </a:p>
          <a:p>
            <a:r>
              <a:rPr lang="zh-TW" altLang="en-US" dirty="0" smtClean="0"/>
              <a:t>核心能力與關注焦點</a:t>
            </a:r>
            <a:endParaRPr lang="en-US" altLang="zh-TW" dirty="0" smtClean="0"/>
          </a:p>
          <a:p>
            <a:r>
              <a:rPr lang="zh-TW" altLang="en-US" dirty="0" smtClean="0"/>
              <a:t>進程表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3749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報告內容摘要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市場規模</a:t>
            </a:r>
            <a:endParaRPr lang="en-US" altLang="zh-TW" dirty="0" smtClean="0"/>
          </a:p>
          <a:p>
            <a:r>
              <a:rPr lang="zh-TW" altLang="en-US" dirty="0"/>
              <a:t>相關趨勢解析</a:t>
            </a:r>
            <a:endParaRPr lang="en-US" altLang="zh-TW" dirty="0"/>
          </a:p>
          <a:p>
            <a:r>
              <a:rPr lang="zh-TW" altLang="en-US" b="1" dirty="0" smtClean="0">
                <a:solidFill>
                  <a:srgbClr val="002060"/>
                </a:solidFill>
              </a:rPr>
              <a:t>核心能力與關注焦點</a:t>
            </a:r>
            <a:endParaRPr lang="en-US" altLang="zh-TW" b="1" dirty="0" smtClean="0">
              <a:solidFill>
                <a:srgbClr val="002060"/>
              </a:solidFill>
            </a:endParaRPr>
          </a:p>
          <a:p>
            <a:r>
              <a:rPr lang="zh-TW" altLang="en-US" dirty="0" smtClean="0"/>
              <a:t>進程表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4305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初始團隊核心能力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dirty="0" smtClean="0"/>
              <a:t>核心能力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醫療專業背景</a:t>
            </a:r>
            <a:r>
              <a:rPr lang="en-US" altLang="zh-TW" dirty="0" smtClean="0"/>
              <a:t>, </a:t>
            </a:r>
            <a:r>
              <a:rPr lang="zh-TW" altLang="en-US" dirty="0" smtClean="0"/>
              <a:t>醫材開發</a:t>
            </a:r>
            <a:r>
              <a:rPr lang="en-US" altLang="zh-TW" dirty="0" smtClean="0"/>
              <a:t>, </a:t>
            </a:r>
            <a:r>
              <a:rPr lang="zh-TW" altLang="en-US" dirty="0" smtClean="0"/>
              <a:t>金屬加工與精密機械</a:t>
            </a:r>
            <a:endParaRPr lang="en-US" altLang="zh-TW" dirty="0" smtClean="0"/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陳治豪 </a:t>
            </a:r>
            <a:r>
              <a:rPr lang="en-US" altLang="zh-TW" b="1" dirty="0" smtClean="0">
                <a:solidFill>
                  <a:srgbClr val="FF0000"/>
                </a:solidFill>
              </a:rPr>
              <a:t>: (MD, </a:t>
            </a:r>
            <a:r>
              <a:rPr lang="en-US" altLang="zh-TW" b="1" dirty="0" err="1" smtClean="0">
                <a:solidFill>
                  <a:srgbClr val="FF0000"/>
                </a:solidFill>
              </a:rPr>
              <a:t>phD</a:t>
            </a:r>
            <a:r>
              <a:rPr lang="en-US" altLang="zh-TW" b="1" dirty="0" smtClean="0">
                <a:solidFill>
                  <a:srgbClr val="FF0000"/>
                </a:solidFill>
              </a:rPr>
              <a:t>) as the team leader</a:t>
            </a:r>
          </a:p>
          <a:p>
            <a:pPr lvl="1"/>
            <a:r>
              <a:rPr lang="zh-TW" altLang="en-US" dirty="0" smtClean="0"/>
              <a:t>臨床外科醫師 </a:t>
            </a:r>
            <a:endParaRPr lang="en-US" altLang="zh-TW" dirty="0" smtClean="0"/>
          </a:p>
          <a:p>
            <a:pPr lvl="2"/>
            <a:r>
              <a:rPr lang="zh-TW" altLang="en-US" dirty="0"/>
              <a:t>全世界最早施行單孔胸腔鏡手術的醫師之</a:t>
            </a:r>
            <a:r>
              <a:rPr lang="zh-TW" altLang="en-US" dirty="0" smtClean="0"/>
              <a:t>一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對臨床使用工具有明確的認知與務實的需求</a:t>
            </a:r>
            <a:endParaRPr lang="en-US" altLang="zh-TW" dirty="0" smtClean="0"/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李</a:t>
            </a:r>
            <a:r>
              <a:rPr lang="en-US" altLang="zh-TW" b="1" dirty="0" smtClean="0">
                <a:solidFill>
                  <a:srgbClr val="FF0000"/>
                </a:solidFill>
              </a:rPr>
              <a:t>X</a:t>
            </a:r>
            <a:r>
              <a:rPr lang="zh-TW" altLang="en-US" b="1" dirty="0" smtClean="0">
                <a:solidFill>
                  <a:srgbClr val="FF0000"/>
                </a:solidFill>
              </a:rPr>
              <a:t>弘 </a:t>
            </a:r>
            <a:r>
              <a:rPr lang="en-US" altLang="zh-TW" b="1" dirty="0">
                <a:solidFill>
                  <a:srgbClr val="FF0000"/>
                </a:solidFill>
                <a:sym typeface="Wingdings" panose="05000000000000000000" pitchFamily="2" charset="2"/>
              </a:rPr>
              <a:t>:  ( RD</a:t>
            </a:r>
            <a:r>
              <a:rPr lang="zh-TW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) as RD leader</a:t>
            </a:r>
            <a:endParaRPr lang="en-US" altLang="zh-TW" b="1" dirty="0">
              <a:solidFill>
                <a:srgbClr val="FF0000"/>
              </a:solidFill>
            </a:endParaRPr>
          </a:p>
          <a:p>
            <a:pPr lvl="1"/>
            <a:r>
              <a:rPr lang="zh-TW" altLang="en-US" dirty="0" smtClean="0"/>
              <a:t>具備業界醫材開發經驗</a:t>
            </a:r>
            <a:r>
              <a:rPr lang="en-US" altLang="zh-TW" dirty="0" smtClean="0"/>
              <a:t>, </a:t>
            </a:r>
            <a:r>
              <a:rPr lang="zh-TW" altLang="en-US" dirty="0" smtClean="0"/>
              <a:t>機械電子技術背景出身</a:t>
            </a:r>
            <a:r>
              <a:rPr lang="en-US" altLang="zh-TW" dirty="0" smtClean="0"/>
              <a:t>, </a:t>
            </a:r>
            <a:r>
              <a:rPr lang="zh-TW" altLang="en-US" dirty="0" smtClean="0"/>
              <a:t>善於精密加工</a:t>
            </a:r>
            <a:endParaRPr lang="en-US" altLang="zh-TW" dirty="0" smtClean="0"/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簡</a:t>
            </a:r>
            <a:r>
              <a:rPr lang="en-US" altLang="zh-TW" b="1" dirty="0" smtClean="0">
                <a:solidFill>
                  <a:srgbClr val="FF0000"/>
                </a:solidFill>
              </a:rPr>
              <a:t>X</a:t>
            </a:r>
            <a:r>
              <a:rPr lang="zh-TW" altLang="en-US" b="1" dirty="0" smtClean="0">
                <a:solidFill>
                  <a:srgbClr val="FF0000"/>
                </a:solidFill>
              </a:rPr>
              <a:t>豪 </a:t>
            </a:r>
            <a:r>
              <a:rPr lang="en-US" altLang="zh-TW" b="1" dirty="0" smtClean="0">
                <a:solidFill>
                  <a:srgbClr val="FF0000"/>
                </a:solidFill>
              </a:rPr>
              <a:t>: (RD ), </a:t>
            </a:r>
            <a:r>
              <a:rPr lang="en-US" altLang="zh-TW" b="1" dirty="0" err="1" smtClean="0">
                <a:solidFill>
                  <a:srgbClr val="FF0000"/>
                </a:solidFill>
              </a:rPr>
              <a:t>phD</a:t>
            </a:r>
            <a:endParaRPr lang="en-US" altLang="zh-TW" b="1" dirty="0"/>
          </a:p>
          <a:p>
            <a:pPr lvl="1"/>
            <a:r>
              <a:rPr lang="zh-TW" altLang="en-US" sz="2900" dirty="0"/>
              <a:t>有開發運動用醫材</a:t>
            </a:r>
            <a:r>
              <a:rPr lang="zh-TW" altLang="en-US" sz="2900" dirty="0" smtClean="0"/>
              <a:t>與申請</a:t>
            </a:r>
            <a:r>
              <a:rPr lang="en-US" altLang="zh-TW" sz="2900" dirty="0" smtClean="0"/>
              <a:t>510K</a:t>
            </a:r>
            <a:r>
              <a:rPr lang="zh-TW" altLang="en-US" sz="2900" dirty="0" smtClean="0"/>
              <a:t>經驗</a:t>
            </a:r>
            <a:r>
              <a:rPr lang="en-US" altLang="zh-TW" sz="2900" dirty="0" smtClean="0"/>
              <a:t>, </a:t>
            </a:r>
            <a:r>
              <a:rPr lang="zh-TW" altLang="en-US" sz="2900" dirty="0" smtClean="0"/>
              <a:t>也參與過</a:t>
            </a:r>
            <a:r>
              <a:rPr lang="en-US" altLang="zh-TW" sz="2900" dirty="0" smtClean="0"/>
              <a:t>FDA</a:t>
            </a:r>
            <a:r>
              <a:rPr lang="zh-TW" altLang="en-US" sz="2900" dirty="0"/>
              <a:t>查廠的經驗</a:t>
            </a:r>
            <a:endParaRPr lang="en-US" altLang="zh-TW" sz="2900" dirty="0"/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李</a:t>
            </a:r>
            <a:r>
              <a:rPr lang="en-US" altLang="zh-TW" b="1" dirty="0" smtClean="0">
                <a:solidFill>
                  <a:srgbClr val="FF0000"/>
                </a:solidFill>
              </a:rPr>
              <a:t>X</a:t>
            </a:r>
            <a:r>
              <a:rPr lang="zh-TW" altLang="en-US" b="1" dirty="0" smtClean="0">
                <a:solidFill>
                  <a:srgbClr val="FF0000"/>
                </a:solidFill>
              </a:rPr>
              <a:t>銘 </a:t>
            </a:r>
            <a:r>
              <a:rPr lang="en-US" altLang="zh-TW" b="1" dirty="0">
                <a:solidFill>
                  <a:srgbClr val="FF0000"/>
                </a:solidFill>
              </a:rPr>
              <a:t>: (RD)</a:t>
            </a:r>
          </a:p>
          <a:p>
            <a:pPr lvl="1"/>
            <a:r>
              <a:rPr lang="zh-TW" altLang="en-US" dirty="0"/>
              <a:t>有醫用內視鏡開發</a:t>
            </a:r>
            <a:r>
              <a:rPr lang="zh-TW" altLang="en-US" dirty="0" smtClean="0"/>
              <a:t>經驗</a:t>
            </a:r>
            <a:r>
              <a:rPr lang="en-US" altLang="zh-TW" dirty="0" smtClean="0"/>
              <a:t>, </a:t>
            </a:r>
            <a:r>
              <a:rPr lang="zh-TW" altLang="en-US" dirty="0" smtClean="0"/>
              <a:t>待過相關業界</a:t>
            </a:r>
            <a:endParaRPr lang="en-US" altLang="zh-TW" dirty="0" smtClean="0"/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王</a:t>
            </a:r>
            <a:r>
              <a:rPr lang="en-US" altLang="zh-TW" b="1" dirty="0" smtClean="0">
                <a:solidFill>
                  <a:srgbClr val="FF0000"/>
                </a:solidFill>
              </a:rPr>
              <a:t>X</a:t>
            </a:r>
            <a:r>
              <a:rPr lang="zh-TW" altLang="en-US" b="1" dirty="0" smtClean="0">
                <a:solidFill>
                  <a:srgbClr val="FF0000"/>
                </a:solidFill>
              </a:rPr>
              <a:t>全 </a:t>
            </a:r>
            <a:r>
              <a:rPr lang="en-US" altLang="zh-TW" b="1" dirty="0">
                <a:solidFill>
                  <a:srgbClr val="FF0000"/>
                </a:solidFill>
              </a:rPr>
              <a:t>:  (RD</a:t>
            </a:r>
            <a:r>
              <a:rPr lang="en-US" altLang="zh-TW" b="1" dirty="0" smtClean="0">
                <a:solidFill>
                  <a:srgbClr val="FF0000"/>
                </a:solidFill>
              </a:rPr>
              <a:t>)</a:t>
            </a:r>
            <a:endParaRPr lang="en-US" altLang="zh-TW" b="1" dirty="0">
              <a:solidFill>
                <a:srgbClr val="FF0000"/>
              </a:solidFill>
            </a:endParaRPr>
          </a:p>
          <a:p>
            <a:pPr lvl="1"/>
            <a:r>
              <a:rPr lang="zh-TW" altLang="en-US" dirty="0"/>
              <a:t>有醫材開發研究經驗</a:t>
            </a:r>
            <a:endParaRPr lang="en-US" altLang="zh-TW" dirty="0" smtClean="0"/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戴</a:t>
            </a:r>
            <a:r>
              <a:rPr lang="en-US" altLang="zh-TW" b="1" dirty="0" smtClean="0">
                <a:solidFill>
                  <a:srgbClr val="FF0000"/>
                </a:solidFill>
              </a:rPr>
              <a:t>X</a:t>
            </a:r>
            <a:r>
              <a:rPr lang="zh-TW" altLang="en-US" b="1" dirty="0" smtClean="0">
                <a:solidFill>
                  <a:srgbClr val="FF0000"/>
                </a:solidFill>
              </a:rPr>
              <a:t>穎 </a:t>
            </a:r>
            <a:r>
              <a:rPr lang="en-US" altLang="zh-TW" b="1" dirty="0" smtClean="0">
                <a:solidFill>
                  <a:srgbClr val="FF0000"/>
                </a:solidFill>
              </a:rPr>
              <a:t>: (RD, marketing, regulation ) , </a:t>
            </a:r>
            <a:r>
              <a:rPr lang="en-US" altLang="zh-TW" b="1" dirty="0" err="1" smtClean="0">
                <a:solidFill>
                  <a:srgbClr val="FF0000"/>
                </a:solidFill>
              </a:rPr>
              <a:t>phD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dirty="0"/>
              <a:t>運動醫療產品開發</a:t>
            </a:r>
            <a:r>
              <a:rPr lang="zh-TW" altLang="en-US" dirty="0" smtClean="0"/>
              <a:t>經驗</a:t>
            </a:r>
            <a:endParaRPr lang="en-US" altLang="zh-TW" dirty="0" smtClean="0"/>
          </a:p>
          <a:p>
            <a:pPr lvl="1"/>
            <a:r>
              <a:rPr lang="zh-TW" altLang="en-US" dirty="0"/>
              <a:t>法規專才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3923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en-US" altLang="zh-TW" sz="3200" b="1" i="1" dirty="0" smtClean="0">
                <a:solidFill>
                  <a:srgbClr val="002060"/>
                </a:solidFill>
              </a:rPr>
              <a:t>The Market of MIP is under-estimated and is till growing!</a:t>
            </a:r>
            <a:endParaRPr lang="zh-TW" altLang="en-US" sz="3200" b="1" i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46449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zh-TW" altLang="en-US" dirty="0"/>
              <a:t>廣泛性的內視鏡手術與相關工具皆為關注的開發</a:t>
            </a:r>
            <a:r>
              <a:rPr lang="zh-TW" altLang="en-US" dirty="0" smtClean="0"/>
              <a:t>焦點</a:t>
            </a:r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660723" y="3429000"/>
            <a:ext cx="777686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Our focus :</a:t>
            </a:r>
            <a:endParaRPr lang="zh-TW" alt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altLang="zh-TW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All tools in Minimally Invasive Surgery</a:t>
            </a:r>
            <a:endParaRPr lang="zh-TW" alt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7649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Description of the initial products</a:t>
            </a:r>
            <a:br>
              <a:rPr lang="en-US" altLang="zh-TW" dirty="0" smtClean="0"/>
            </a:br>
            <a:r>
              <a:rPr lang="en-US" altLang="zh-TW" sz="2700" dirty="0" smtClean="0"/>
              <a:t>We designed such device.</a:t>
            </a:r>
            <a:endParaRPr lang="zh-TW" altLang="en-US" sz="27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US" altLang="zh-TW" dirty="0"/>
              <a:t>Surgical instrument</a:t>
            </a:r>
          </a:p>
          <a:p>
            <a:pPr lvl="1"/>
            <a:r>
              <a:rPr lang="en-US" altLang="zh-TW" sz="2400" dirty="0" smtClean="0"/>
              <a:t>Metal Materials, multi-joints, a more reliable design</a:t>
            </a:r>
          </a:p>
          <a:p>
            <a:pPr lvl="2"/>
            <a:r>
              <a:rPr lang="en-US" altLang="zh-TW" sz="2000" dirty="0" smtClean="0"/>
              <a:t>Better than </a:t>
            </a:r>
            <a:r>
              <a:rPr lang="en-US" altLang="zh-TW" sz="2000" dirty="0" err="1" smtClean="0"/>
              <a:t>Coviden</a:t>
            </a:r>
            <a:r>
              <a:rPr lang="en-US" altLang="zh-TW" sz="2000" dirty="0" smtClean="0"/>
              <a:t> instrument</a:t>
            </a:r>
          </a:p>
          <a:p>
            <a:pPr lvl="1"/>
            <a:r>
              <a:rPr lang="en-US" altLang="zh-TW" sz="2400" dirty="0" smtClean="0"/>
              <a:t>Innovative type, could be steerable, anti-twist rigidity </a:t>
            </a:r>
          </a:p>
          <a:p>
            <a:pPr lvl="1"/>
            <a:r>
              <a:rPr lang="en-US" altLang="zh-TW" sz="2400" dirty="0" smtClean="0"/>
              <a:t>Steerable surgical instrument, esp. useful in SIES and NOTEs.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5" y="3800360"/>
            <a:ext cx="3456384" cy="268290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933055"/>
            <a:ext cx="3273593" cy="2550212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422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Specialized for SIES and future NOTES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46" y="3584773"/>
            <a:ext cx="4306877" cy="327322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054491"/>
            <a:ext cx="5688632" cy="379078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6042" y="908720"/>
            <a:ext cx="6057958" cy="4037185"/>
          </a:xfrm>
          <a:prstGeom prst="rect">
            <a:avLst/>
          </a:prstGeom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6943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報告內容摘要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市場規模調查</a:t>
            </a:r>
            <a:r>
              <a:rPr lang="en-US" altLang="zh-TW" dirty="0" smtClean="0"/>
              <a:t>,</a:t>
            </a:r>
            <a:r>
              <a:rPr lang="zh-TW" altLang="en-US" dirty="0" smtClean="0"/>
              <a:t> </a:t>
            </a:r>
            <a:r>
              <a:rPr lang="zh-TW" altLang="en-US" dirty="0"/>
              <a:t>相關</a:t>
            </a:r>
            <a:r>
              <a:rPr lang="zh-TW" altLang="en-US" dirty="0" smtClean="0"/>
              <a:t>趨勢解析</a:t>
            </a:r>
            <a:r>
              <a:rPr lang="en-US" altLang="zh-TW" dirty="0" smtClean="0"/>
              <a:t>, </a:t>
            </a:r>
            <a:r>
              <a:rPr lang="zh-TW" altLang="en-US" dirty="0" smtClean="0"/>
              <a:t>全球高階經理人之市場調查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核心能力與關注焦點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>
                <a:solidFill>
                  <a:srgbClr val="FF0000"/>
                </a:solidFill>
              </a:rPr>
              <a:t>進程表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8945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Where are we now</a:t>
            </a:r>
            <a:r>
              <a:rPr lang="zh-TW" altLang="en-US" dirty="0" smtClean="0"/>
              <a:t> 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團隊的投資均已到位即將正式開始運作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Thanks for your kindly attention.</a:t>
            </a:r>
          </a:p>
          <a:p>
            <a:r>
              <a:rPr lang="en-US" altLang="zh-TW" dirty="0" smtClean="0"/>
              <a:t>Presented by </a:t>
            </a:r>
            <a:r>
              <a:rPr lang="zh-TW" altLang="en-US" dirty="0" smtClean="0"/>
              <a:t> 陳治豪 </a:t>
            </a:r>
            <a:r>
              <a:rPr lang="zh-TW" altLang="en-US" dirty="0"/>
              <a:t>醫師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26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5468" y="1844824"/>
            <a:ext cx="5530827" cy="346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51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報告內容摘要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市場規模</a:t>
            </a:r>
            <a:endParaRPr lang="en-US" altLang="zh-TW" b="1" dirty="0" smtClean="0">
              <a:solidFill>
                <a:srgbClr val="002060"/>
              </a:solidFill>
            </a:endParaRPr>
          </a:p>
          <a:p>
            <a:r>
              <a:rPr lang="zh-TW" altLang="en-US" dirty="0" smtClean="0"/>
              <a:t>相關趨勢解析</a:t>
            </a:r>
            <a:endParaRPr lang="en-US" altLang="zh-TW" dirty="0" smtClean="0"/>
          </a:p>
          <a:p>
            <a:r>
              <a:rPr lang="zh-TW" altLang="en-US" dirty="0" smtClean="0"/>
              <a:t>核心能力與關注焦點</a:t>
            </a:r>
            <a:endParaRPr lang="en-US" altLang="zh-TW" dirty="0" smtClean="0"/>
          </a:p>
          <a:p>
            <a:r>
              <a:rPr lang="zh-TW" altLang="en-US" dirty="0" smtClean="0"/>
              <a:t>進程表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6240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3200" dirty="0" smtClean="0"/>
              <a:t>預期</a:t>
            </a:r>
            <a:r>
              <a:rPr lang="en-US" altLang="zh-TW" sz="3200" dirty="0" smtClean="0"/>
              <a:t>2018</a:t>
            </a:r>
            <a:r>
              <a:rPr lang="zh-TW" altLang="en-US" sz="3200" dirty="0" smtClean="0"/>
              <a:t>以後</a:t>
            </a:r>
            <a:r>
              <a:rPr lang="en-US" altLang="zh-TW" sz="3200" dirty="0" smtClean="0"/>
              <a:t>medical device </a:t>
            </a:r>
            <a:r>
              <a:rPr lang="zh-TW" altLang="en-US" sz="3200" dirty="0" smtClean="0"/>
              <a:t>市場會超過藥品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>2016 </a:t>
            </a:r>
            <a:r>
              <a:rPr lang="zh-TW" altLang="en-US" sz="3200" dirty="0" smtClean="0"/>
              <a:t>年將達到</a:t>
            </a:r>
            <a:r>
              <a:rPr lang="en-US" altLang="zh-TW" sz="3200" dirty="0"/>
              <a:t>415B</a:t>
            </a:r>
            <a:br>
              <a:rPr lang="en-US" altLang="zh-TW" sz="3200" dirty="0"/>
            </a:br>
            <a:r>
              <a:rPr lang="en-US" altLang="zh-TW" sz="2200" dirty="0"/>
              <a:t>http://www.fiercemedicaldevices.com/tags/medical-device-market</a:t>
            </a:r>
            <a:endParaRPr lang="zh-TW" altLang="en-US" sz="22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4903" y="1600200"/>
            <a:ext cx="7034193" cy="4525963"/>
          </a:xfrm>
        </p:spPr>
      </p:pic>
      <p:sp>
        <p:nvSpPr>
          <p:cNvPr id="3" name="向右箭號 2"/>
          <p:cNvSpPr/>
          <p:nvPr/>
        </p:nvSpPr>
        <p:spPr>
          <a:xfrm flipH="1">
            <a:off x="6588224" y="2610631"/>
            <a:ext cx="864096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右箭號 4"/>
          <p:cNvSpPr/>
          <p:nvPr/>
        </p:nvSpPr>
        <p:spPr>
          <a:xfrm flipH="1">
            <a:off x="5911501" y="4021607"/>
            <a:ext cx="792088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 flipH="1">
            <a:off x="5724128" y="5057154"/>
            <a:ext cx="864096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5493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zh-TW" altLang="en-US" dirty="0" smtClean="0"/>
              <a:t>全球主要區域之醫材市場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8" y="2060848"/>
            <a:ext cx="4445055" cy="3276764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2264" y="2204864"/>
            <a:ext cx="4681736" cy="300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911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Now back to surgical equipment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Market in Surgical Equipment</a:t>
            </a:r>
          </a:p>
          <a:p>
            <a:pPr lvl="1"/>
            <a:r>
              <a:rPr lang="en-US" altLang="zh-TW" dirty="0" smtClean="0"/>
              <a:t>Surgical sutures and staples</a:t>
            </a:r>
          </a:p>
          <a:p>
            <a:pPr lvl="2"/>
            <a:r>
              <a:rPr lang="en-US" altLang="zh-TW" dirty="0" smtClean="0"/>
              <a:t>Suture</a:t>
            </a:r>
          </a:p>
          <a:p>
            <a:pPr lvl="2"/>
            <a:r>
              <a:rPr lang="en-US" altLang="zh-TW" dirty="0" smtClean="0"/>
              <a:t>staples</a:t>
            </a:r>
            <a:endParaRPr lang="en-US" altLang="zh-TW" dirty="0"/>
          </a:p>
          <a:p>
            <a:pPr lvl="1"/>
            <a:r>
              <a:rPr lang="en-US" altLang="zh-TW" dirty="0" smtClean="0"/>
              <a:t>Surgical handheld instruments</a:t>
            </a:r>
          </a:p>
          <a:p>
            <a:pPr lvl="2"/>
            <a:r>
              <a:rPr lang="en-US" altLang="zh-TW" dirty="0" err="1" smtClean="0"/>
              <a:t>Scarpels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Forceps</a:t>
            </a:r>
          </a:p>
          <a:p>
            <a:pPr lvl="2"/>
            <a:r>
              <a:rPr lang="en-US" altLang="zh-TW" dirty="0" smtClean="0"/>
              <a:t>Retractors</a:t>
            </a:r>
          </a:p>
          <a:p>
            <a:pPr lvl="1"/>
            <a:r>
              <a:rPr lang="en-US" altLang="zh-TW" dirty="0" smtClean="0"/>
              <a:t>Electrosurgical devices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2232" y="4149080"/>
            <a:ext cx="4646895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208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Will Expand to </a:t>
            </a:r>
            <a:r>
              <a:rPr lang="en-US" altLang="zh-TW" dirty="0" smtClean="0">
                <a:solidFill>
                  <a:srgbClr val="FF0000"/>
                </a:solidFill>
              </a:rPr>
              <a:t>12.1 B</a:t>
            </a:r>
            <a:r>
              <a:rPr lang="en-US" altLang="zh-TW" dirty="0" smtClean="0"/>
              <a:t> by 2020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56792"/>
            <a:ext cx="9201022" cy="4968552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3565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KMX patent analytical tool </a:t>
            </a:r>
            <a:br>
              <a:rPr lang="en-US" altLang="zh-TW" dirty="0" smtClean="0"/>
            </a:br>
            <a:r>
              <a:rPr lang="en-US" altLang="zh-TW" dirty="0" smtClean="0"/>
              <a:t>patent map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1" y="2122979"/>
            <a:ext cx="8964489" cy="3634019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556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報告內容摘要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市場規模</a:t>
            </a:r>
            <a:endParaRPr lang="en-US" altLang="zh-TW" dirty="0" smtClean="0"/>
          </a:p>
          <a:p>
            <a:r>
              <a:rPr lang="zh-TW" altLang="en-US" b="1" dirty="0" smtClean="0">
                <a:solidFill>
                  <a:srgbClr val="002060"/>
                </a:solidFill>
              </a:rPr>
              <a:t>相關趨勢解析</a:t>
            </a:r>
            <a:endParaRPr lang="en-US" altLang="zh-TW" b="1" dirty="0" smtClean="0">
              <a:solidFill>
                <a:srgbClr val="002060"/>
              </a:solidFill>
            </a:endParaRPr>
          </a:p>
          <a:p>
            <a:r>
              <a:rPr lang="zh-TW" altLang="en-US" dirty="0" smtClean="0"/>
              <a:t>核心能力與關注焦點</a:t>
            </a:r>
            <a:endParaRPr lang="en-US" altLang="zh-TW" dirty="0" smtClean="0"/>
          </a:p>
          <a:p>
            <a:r>
              <a:rPr lang="zh-TW" altLang="en-US" dirty="0" smtClean="0"/>
              <a:t>進程表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4286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6150</TotalTime>
  <Words>605</Words>
  <Application>Microsoft Office PowerPoint</Application>
  <PresentationFormat>如螢幕大小 (4:3)</PresentationFormat>
  <Paragraphs>141</Paragraphs>
  <Slides>26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Office 佈景主題</vt:lpstr>
      <vt:lpstr>新世代微創醫療器材 營運計畫 </vt:lpstr>
      <vt:lpstr>報告內容摘要</vt:lpstr>
      <vt:lpstr>報告內容摘要</vt:lpstr>
      <vt:lpstr>預期2018以後medical device 市場會超過藥品 2016 年將達到415B http://www.fiercemedicaldevices.com/tags/medical-device-market</vt:lpstr>
      <vt:lpstr>全球主要區域之醫材市場</vt:lpstr>
      <vt:lpstr>Now back to surgical equipment</vt:lpstr>
      <vt:lpstr>Will Expand to 12.1 B by 2020</vt:lpstr>
      <vt:lpstr>KMX patent analytical tool  patent map</vt:lpstr>
      <vt:lpstr>報告內容摘要</vt:lpstr>
      <vt:lpstr>關於微創手術與器材</vt:lpstr>
      <vt:lpstr>Minimally Invasive Surgery</vt:lpstr>
      <vt:lpstr>Product Description</vt:lpstr>
      <vt:lpstr>Product Description Multiportal surgery is easier as shown below. Instruments of Long, straight and rigid form are fine.</vt:lpstr>
      <vt:lpstr>Product Description When confined within an uniportal approach, conventional instrument is a problem for manipulation. Different tools is required to perform such procedure. Therefore, we…….</vt:lpstr>
      <vt:lpstr>Percentage of MIS in certain procedure</vt:lpstr>
      <vt:lpstr>The benefits of MIP</vt:lpstr>
      <vt:lpstr>SIES : 未來趨勢</vt:lpstr>
      <vt:lpstr>The Market of MIP is under-estimated and is till growing!</vt:lpstr>
      <vt:lpstr>Development index in Surgical Instrument: 15.8% much better in medication (less than 1%)</vt:lpstr>
      <vt:lpstr>報告內容摘要</vt:lpstr>
      <vt:lpstr>初始團隊核心能力</vt:lpstr>
      <vt:lpstr>The Market of MIP is under-estimated and is till growing!</vt:lpstr>
      <vt:lpstr>Description of the initial products We designed such device.</vt:lpstr>
      <vt:lpstr>Specialized for SIES and future NOTES</vt:lpstr>
      <vt:lpstr>報告內容摘要</vt:lpstr>
      <vt:lpstr>Where are we now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微創醫療器材 營運計畫</dc:title>
  <dc:creator>muscl_000</dc:creator>
  <cp:lastModifiedBy>user</cp:lastModifiedBy>
  <cp:revision>40</cp:revision>
  <dcterms:created xsi:type="dcterms:W3CDTF">2014-10-01T00:59:27Z</dcterms:created>
  <dcterms:modified xsi:type="dcterms:W3CDTF">2015-03-23T07:03:31Z</dcterms:modified>
</cp:coreProperties>
</file>